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A"/>
    <a:srgbClr val="F1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2D72B9-3ADB-438F-A655-EE3FF95DE9BD}" type="datetimeFigureOut">
              <a:rPr lang="en-US" smtClean="0"/>
              <a:t>2/10/2016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7235981" cy="990600"/>
          </a:xfrm>
        </p:spPr>
        <p:txBody>
          <a:bodyPr/>
          <a:lstStyle/>
          <a:p>
            <a:pPr algn="ctr"/>
            <a:r>
              <a:rPr lang="en-US" sz="4000" dirty="0" smtClean="0"/>
              <a:t>PROBABILITY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64008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2.3: Measures of Center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09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Objective:</a:t>
                </a:r>
                <a:r>
                  <a:rPr lang="en-US" sz="2400" dirty="0" smtClean="0"/>
                  <a:t> To be able to calculate different measures of center and to know when it is appropriate to use each one.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N = population size			n = sample size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Measures of Center:</a:t>
                </a:r>
              </a:p>
              <a:p>
                <a:pPr marL="457200" indent="-457200">
                  <a:buAutoNum type="arabicPeriod"/>
                </a:pPr>
                <a:r>
                  <a:rPr lang="en-US" sz="2400" dirty="0" smtClean="0"/>
                  <a:t>Mean: arithmetic average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Given data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/>
                  <a:t> is the sample mean.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𝑝𝑜𝑝𝑢𝑙𝑎𝑡𝑖𝑜𝑛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𝑚𝑒𝑎𝑛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Ex. Find the mean of the hours of television watched  data set.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096000"/>
              </a:xfrm>
              <a:blipFill rotWithShape="0">
                <a:blip r:embed="rId2"/>
                <a:stretch>
                  <a:fillRect l="-1185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0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2. Median: the middle value of an ordered data set. (M)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Order the data in ascending order.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Find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observation.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If M falls between 2 observations, then you must find the average of those 2 values.</a:t>
                </a:r>
              </a:p>
              <a:p>
                <a:pPr marL="0" indent="0">
                  <a:buNone/>
                </a:pPr>
                <a:r>
                  <a:rPr lang="en-US" sz="2400" dirty="0"/>
                  <a:t>Ex. Find the </a:t>
                </a:r>
                <a:r>
                  <a:rPr lang="en-US" sz="2400" dirty="0" smtClean="0"/>
                  <a:t>median </a:t>
                </a:r>
                <a:r>
                  <a:rPr lang="en-US" sz="2400" dirty="0"/>
                  <a:t>of the hours of television watched  data set.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/>
                <a:stretch>
                  <a:fillRect l="-1111" t="-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Mode: the observation that occurs most often.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If a data set has two modes it is said to be bimodal.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Any more than 2 modes and we will say there is no mode.</a:t>
            </a:r>
          </a:p>
          <a:p>
            <a:pPr marL="0" indent="0">
              <a:buNone/>
            </a:pPr>
            <a:r>
              <a:rPr lang="en-US" sz="2400" dirty="0" smtClean="0"/>
              <a:t>Ex</a:t>
            </a:r>
            <a:r>
              <a:rPr lang="en-US" sz="2400" dirty="0"/>
              <a:t>. Find the </a:t>
            </a:r>
            <a:r>
              <a:rPr lang="en-US" sz="2400" dirty="0" smtClean="0"/>
              <a:t>mode </a:t>
            </a:r>
            <a:r>
              <a:rPr lang="en-US" sz="2400" dirty="0"/>
              <a:t>of the </a:t>
            </a:r>
            <a:r>
              <a:rPr lang="en-US" sz="2400" dirty="0" smtClean="0"/>
              <a:t>hours </a:t>
            </a:r>
            <a:r>
              <a:rPr lang="en-US" sz="2400" dirty="0"/>
              <a:t>of television watched  data set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Outlier: any observation that is far removed from the other entries in a data set.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4. Weighted mean: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400" dirty="0" smtClean="0"/>
                  <a:t> where w is the weight of each entry.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Ex. Calculate your weighted grade in this class.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6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5. Mean of a frequency table: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</m:e>
                        </m:nary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where x is the class midpoint and f is the frequency.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Ex. Find the mean of the frequency table for pulse rates.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4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When is it best to use the mean, median or mode?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Use the mean when the distribution is symmetrical.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Use the median when the distribution is skewed.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Use the mode when we are interested in the highest frequency.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Shapes of distributions: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Symmetrical: The left side is a mirror image of the right side.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Skewed to the left: a majority of observations are on the right side of the distribution and the tail is on the left.</a:t>
            </a:r>
          </a:p>
          <a:p>
            <a:pPr marL="457200" indent="-457200">
              <a:buAutoNum type="arabicPeriod"/>
            </a:pPr>
            <a:r>
              <a:rPr lang="en-US" sz="2400" dirty="0"/>
              <a:t>Skewed to the </a:t>
            </a:r>
            <a:r>
              <a:rPr lang="en-US" sz="2400" dirty="0" smtClean="0"/>
              <a:t>right: </a:t>
            </a:r>
            <a:r>
              <a:rPr lang="en-US" sz="2400" dirty="0"/>
              <a:t>a majority of observations are on the </a:t>
            </a:r>
            <a:r>
              <a:rPr lang="en-US" sz="2400" dirty="0" smtClean="0"/>
              <a:t>left </a:t>
            </a:r>
            <a:r>
              <a:rPr lang="en-US" sz="2400" dirty="0"/>
              <a:t>side of the distribution and the tail is on the </a:t>
            </a:r>
            <a:r>
              <a:rPr lang="en-US" sz="2400" dirty="0" smtClean="0"/>
              <a:t>right.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0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2">
      <a:dk1>
        <a:srgbClr val="4D5B6B"/>
      </a:dk1>
      <a:lt1>
        <a:srgbClr val="FFFFFF"/>
      </a:lt1>
      <a:dk2>
        <a:srgbClr val="0B0A09"/>
      </a:dk2>
      <a:lt2>
        <a:srgbClr val="E8DED8"/>
      </a:lt2>
      <a:accent1>
        <a:srgbClr val="006600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00660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33721</TotalTime>
  <Words>253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Thermal</vt:lpstr>
      <vt:lpstr>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TRGI</dc:title>
  <dc:creator>Pruskowski, Kevin</dc:creator>
  <cp:lastModifiedBy>Pfeil, Jason</cp:lastModifiedBy>
  <cp:revision>205</cp:revision>
  <dcterms:created xsi:type="dcterms:W3CDTF">2012-09-21T14:08:54Z</dcterms:created>
  <dcterms:modified xsi:type="dcterms:W3CDTF">2016-02-10T19:01:23Z</dcterms:modified>
</cp:coreProperties>
</file>